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73" d="100"/>
          <a:sy n="73" d="100"/>
        </p:scale>
        <p:origin x="38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3/28/2025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3/28/2025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id/photo/1189989"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lanetary.org/multimedia/space-images/universe/wallpaper-blue-wise-pleiades.html"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wallpaperflare.com/spacex-spaceship-artwork-space-shuttle-wallpaper-czbgg" TargetMode="External"/><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extLst>
              <a:ext uri="{837473B0-CC2E-450A-ABE3-18F120FF3D39}">
                <a1611:picAttrSrcUrl xmlns:a1611="http://schemas.microsoft.com/office/drawing/2016/11/main" r:id="rId3"/>
              </a:ext>
            </a:extLst>
          </a:blip>
          <a:srcRect t="7760" b="7760"/>
          <a:stretch/>
        </p:blipFill>
        <p:spPr>
          <a:xfrm>
            <a:off x="0" y="1"/>
            <a:ext cx="12189600" cy="6856650"/>
          </a:xfrm>
          <a:prstGeom prst="rect">
            <a:avLst/>
          </a:prstGeom>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243125" y="1473135"/>
            <a:ext cx="7141743" cy="982756"/>
          </a:xfrm>
          <a:ln>
            <a:noFill/>
          </a:ln>
        </p:spPr>
        <p:txBody>
          <a:bodyPr>
            <a:normAutofit fontScale="90000"/>
          </a:bodyPr>
          <a:lstStyle/>
          <a:p>
            <a:pPr algn="l"/>
            <a:r>
              <a:rPr lang="en-US" b="1" dirty="0">
                <a:solidFill>
                  <a:schemeClr val="tx1">
                    <a:lumMod val="65000"/>
                    <a:lumOff val="3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Applied Data Science capstone</a:t>
            </a:r>
          </a:p>
        </p:txBody>
      </p:sp>
      <p:sp>
        <p:nvSpPr>
          <p:cNvPr id="9" name="TextBox 8">
            <a:extLst>
              <a:ext uri="{FF2B5EF4-FFF2-40B4-BE49-F238E27FC236}">
                <a16:creationId xmlns:a16="http://schemas.microsoft.com/office/drawing/2014/main" id="{752C7E0C-6C35-9841-AB81-981DE286F6B4}"/>
              </a:ext>
            </a:extLst>
          </p:cNvPr>
          <p:cNvSpPr txBox="1"/>
          <p:nvPr/>
        </p:nvSpPr>
        <p:spPr>
          <a:xfrm>
            <a:off x="9330928" y="4322232"/>
            <a:ext cx="2499678" cy="646331"/>
          </a:xfrm>
          <a:prstGeom prst="rect">
            <a:avLst/>
          </a:prstGeom>
          <a:noFill/>
        </p:spPr>
        <p:txBody>
          <a:bodyPr wrap="square" rtlCol="0">
            <a:spAutoFit/>
          </a:bodyPr>
          <a:lstStyle/>
          <a:p>
            <a:pPr algn="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SANGEETHA H</a:t>
            </a:r>
          </a:p>
          <a:p>
            <a:pPr algn="r"/>
            <a:r>
              <a:rPr lang="en-US" b="1" dirty="0">
                <a:solidFill>
                  <a:schemeClr val="tx1">
                    <a:lumMod val="65000"/>
                    <a:lumOff val="35000"/>
                  </a:schemeClr>
                </a:solidFill>
                <a:latin typeface="Times New Roman" panose="02020603050405020304" pitchFamily="18" charset="0"/>
                <a:cs typeface="Times New Roman" panose="02020603050405020304" pitchFamily="18" charset="0"/>
              </a:rPr>
              <a:t>27 MARCH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US" sz="2400" dirty="0">
                <a:latin typeface="Sitka Banner" pitchFamily="2" charset="0"/>
              </a:rPr>
              <a:t>Matplotlib and Seaborn</a:t>
            </a:r>
          </a:p>
          <a:p>
            <a:pPr lvl="1"/>
            <a:r>
              <a:rPr lang="en-US" sz="2000" dirty="0">
                <a:latin typeface="Sitka Banner" pitchFamily="2" charset="0"/>
              </a:rPr>
              <a:t>Functions from the Matplotlib and Seaborn libraries are used to visualize the data through scatterplots, bar charts, and line charts.</a:t>
            </a:r>
          </a:p>
          <a:p>
            <a:pPr lvl="1"/>
            <a:r>
              <a:rPr lang="en-US" sz="2000" dirty="0">
                <a:latin typeface="Sitka Banner" pitchFamily="2" charset="0"/>
              </a:rPr>
              <a:t>The plots and charts are used to understand more about the relationships between several features, such as:</a:t>
            </a:r>
          </a:p>
          <a:p>
            <a:pPr lvl="2"/>
            <a:r>
              <a:rPr lang="en-US" sz="1900" dirty="0">
                <a:latin typeface="Sitka Banner" pitchFamily="2" charset="0"/>
              </a:rPr>
              <a:t>The relationship between flight number and launch site</a:t>
            </a:r>
          </a:p>
          <a:p>
            <a:pPr lvl="2"/>
            <a:r>
              <a:rPr lang="en-US" sz="1900" dirty="0">
                <a:latin typeface="Sitka Banner" pitchFamily="2" charset="0"/>
              </a:rPr>
              <a:t>The relationship between payload mass and launch site</a:t>
            </a:r>
          </a:p>
          <a:p>
            <a:pPr lvl="2"/>
            <a:r>
              <a:rPr lang="en-US" sz="1900" dirty="0">
                <a:latin typeface="Sitka Banner" pitchFamily="2" charset="0"/>
              </a:rPr>
              <a:t>The relationship between success rate and orbit type</a:t>
            </a:r>
          </a:p>
          <a:p>
            <a:r>
              <a:rPr lang="en-US" sz="2400" dirty="0">
                <a:latin typeface="Sitka Banner" pitchFamily="2" charset="0"/>
              </a:rPr>
              <a:t>Folium</a:t>
            </a:r>
          </a:p>
          <a:p>
            <a:pPr lvl="1"/>
            <a:r>
              <a:rPr lang="en-US" sz="2000" dirty="0">
                <a:latin typeface="Sitka Banner" pitchFamily="2" charset="0"/>
              </a:rPr>
              <a:t>Functions from the Folium libraries are used to visualize the data through interactive maps.</a:t>
            </a:r>
          </a:p>
          <a:p>
            <a:pPr lvl="1"/>
            <a:r>
              <a:rPr lang="en-US" sz="2000" dirty="0">
                <a:latin typeface="Sitka Banner" pitchFamily="2" charset="0"/>
              </a:rPr>
              <a:t> The Folium library is used to:</a:t>
            </a:r>
          </a:p>
          <a:p>
            <a:pPr lvl="2"/>
            <a:r>
              <a:rPr lang="en-US" sz="1800" dirty="0">
                <a:latin typeface="Sitka Banner" pitchFamily="2" charset="0"/>
              </a:rPr>
              <a:t>Mark all launch sites on a map</a:t>
            </a:r>
          </a:p>
          <a:p>
            <a:pPr lvl="2"/>
            <a:r>
              <a:rPr lang="en-US" sz="1800" dirty="0">
                <a:latin typeface="Sitka Banner" pitchFamily="2" charset="0"/>
              </a:rPr>
              <a:t>Mark the succeeded launches and failed launches for each site on the map</a:t>
            </a:r>
          </a:p>
          <a:p>
            <a:pPr lvl="2"/>
            <a:r>
              <a:rPr lang="en-US" sz="1800" dirty="0">
                <a:latin typeface="Sitka Banner" pitchFamily="2" charset="0"/>
              </a:rPr>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latin typeface="Sitka Banner" pitchFamily="2" charset="0"/>
              </a:rPr>
              <a:t>Dash</a:t>
            </a:r>
          </a:p>
          <a:p>
            <a:pPr lvl="1"/>
            <a:r>
              <a:rPr lang="en-US" sz="2000" dirty="0">
                <a:latin typeface="Sitka Banner" pitchFamily="2" charset="0"/>
              </a:rPr>
              <a:t>Functions from Dash are used to generate an interactive site where we can toggle the input using a dropdown menu and a range slider.</a:t>
            </a:r>
          </a:p>
          <a:p>
            <a:pPr lvl="1"/>
            <a:r>
              <a:rPr lang="en-US" sz="2000" dirty="0">
                <a:latin typeface="Sitka Banner" pitchFamily="2" charset="0"/>
              </a:rPr>
              <a:t>Using a pie chart and a scatterplot, the interactive site shows:</a:t>
            </a:r>
          </a:p>
          <a:p>
            <a:pPr lvl="2"/>
            <a:r>
              <a:rPr lang="en-US" sz="1800" dirty="0">
                <a:latin typeface="Sitka Banner" pitchFamily="2" charset="0"/>
              </a:rPr>
              <a:t>The total success launches from each launch site</a:t>
            </a:r>
          </a:p>
          <a:p>
            <a:pPr lvl="2"/>
            <a:r>
              <a:rPr lang="en-US" sz="1800" dirty="0">
                <a:latin typeface="Sitka Banner" pitchFamily="2" charset="0"/>
              </a:rPr>
              <a:t>The correlation between payload mass and mission outcome (success or failure) for each launch site</a:t>
            </a:r>
          </a:p>
          <a:p>
            <a:endParaRPr lang="en-US" sz="2600" dirty="0">
              <a:latin typeface="Sitka Banner" pitchFamily="2" charset="0"/>
            </a:endParaRPr>
          </a:p>
          <a:p>
            <a:pPr lvl="2"/>
            <a:endParaRPr lang="en-US" sz="1800" dirty="0">
              <a:latin typeface="Sitka Banner" pitchFamily="2" charset="0"/>
            </a:endParaRPr>
          </a:p>
          <a:p>
            <a:pPr lvl="2"/>
            <a:endParaRPr lang="en-US" sz="1800" dirty="0">
              <a:latin typeface="Sitka Banner" pitchFamily="2" charset="0"/>
            </a:endParaRPr>
          </a:p>
          <a:p>
            <a:pPr lvl="1"/>
            <a:endParaRPr lang="en-US" dirty="0">
              <a:latin typeface="Sitka Banner" pitchFamily="2" charset="0"/>
            </a:endParaRPr>
          </a:p>
          <a:p>
            <a:pPr lvl="1"/>
            <a:endParaRPr lang="en-US" dirty="0">
              <a:latin typeface="Sitka Banner" pitchFamily="2" charset="0"/>
            </a:endParaRPr>
          </a:p>
          <a:p>
            <a:endParaRPr lang="en-US" sz="2400" dirty="0">
              <a:latin typeface="Sitka Banner" pitchFamily="2" charset="0"/>
            </a:endParaRPr>
          </a:p>
          <a:p>
            <a:pPr lvl="1"/>
            <a:endParaRPr lang="en-US" sz="18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latin typeface="Sitka Banner" pitchFamily="2" charset="0"/>
              </a:rPr>
              <a:t>Functions from the Scikit-learn library are used to create our machine learning models.</a:t>
            </a:r>
          </a:p>
          <a:p>
            <a:r>
              <a:rPr lang="en-US" sz="2400" dirty="0">
                <a:latin typeface="Sitka Banner" pitchFamily="2" charset="0"/>
              </a:rPr>
              <a:t>The machine learning prediction phase include the following steps:</a:t>
            </a:r>
          </a:p>
          <a:p>
            <a:pPr lvl="1"/>
            <a:r>
              <a:rPr lang="en-US" sz="2000" dirty="0">
                <a:latin typeface="Sitka Banner" pitchFamily="2" charset="0"/>
              </a:rPr>
              <a:t>Standardizing the data</a:t>
            </a:r>
          </a:p>
          <a:p>
            <a:pPr lvl="1"/>
            <a:r>
              <a:rPr lang="en-US" sz="2000" dirty="0">
                <a:latin typeface="Sitka Banner" pitchFamily="2" charset="0"/>
              </a:rPr>
              <a:t>Splitting the data into training and test data</a:t>
            </a:r>
          </a:p>
          <a:p>
            <a:pPr lvl="1"/>
            <a:r>
              <a:rPr lang="en-US" sz="2000" dirty="0">
                <a:latin typeface="Sitka Banner" pitchFamily="2" charset="0"/>
              </a:rPr>
              <a:t>Creating machine learning models, which include:</a:t>
            </a:r>
          </a:p>
          <a:p>
            <a:pPr lvl="2"/>
            <a:r>
              <a:rPr lang="en-US" sz="1800" dirty="0">
                <a:latin typeface="Sitka Banner" pitchFamily="2" charset="0"/>
              </a:rPr>
              <a:t>Logistic regression</a:t>
            </a:r>
          </a:p>
          <a:p>
            <a:pPr lvl="2"/>
            <a:r>
              <a:rPr lang="en-US" sz="1800" dirty="0">
                <a:latin typeface="Sitka Banner" pitchFamily="2" charset="0"/>
              </a:rPr>
              <a:t>Support vector machine (SVM)</a:t>
            </a:r>
          </a:p>
          <a:p>
            <a:pPr lvl="2"/>
            <a:r>
              <a:rPr lang="en-US" sz="1800" dirty="0">
                <a:latin typeface="Sitka Banner" pitchFamily="2" charset="0"/>
              </a:rPr>
              <a:t>Decision tree</a:t>
            </a:r>
          </a:p>
          <a:p>
            <a:pPr lvl="2"/>
            <a:r>
              <a:rPr lang="en-US" sz="1800" dirty="0">
                <a:latin typeface="Sitka Banner" pitchFamily="2" charset="0"/>
              </a:rPr>
              <a:t>K nearest neighbors (KNN)</a:t>
            </a:r>
          </a:p>
          <a:p>
            <a:pPr lvl="1"/>
            <a:r>
              <a:rPr lang="en-US" sz="2000" dirty="0">
                <a:latin typeface="Sitka Banner" pitchFamily="2" charset="0"/>
              </a:rPr>
              <a:t>Fit the models on the training set </a:t>
            </a:r>
          </a:p>
          <a:p>
            <a:pPr lvl="1"/>
            <a:r>
              <a:rPr lang="en-US" sz="2000" dirty="0">
                <a:latin typeface="Sitka Banner" pitchFamily="2" charset="0"/>
              </a:rPr>
              <a:t>Find the best combination of hyperparameters for each model</a:t>
            </a:r>
          </a:p>
          <a:p>
            <a:pPr lvl="1"/>
            <a:r>
              <a:rPr lang="en-US" sz="2000" dirty="0">
                <a:latin typeface="Sitka Banner" pitchFamily="2" charset="0"/>
              </a:rPr>
              <a:t>Evaluate the models based on their accuracy scores and confusion matrix</a:t>
            </a:r>
          </a:p>
          <a:p>
            <a:pPr lvl="1"/>
            <a:endParaRPr lang="en-US" sz="2000" dirty="0">
              <a:latin typeface="Sitka Banner" pitchFamily="2" charset="0"/>
            </a:endParaRPr>
          </a:p>
          <a:p>
            <a:pPr lvl="2"/>
            <a:endParaRPr lang="en-US" sz="1800" dirty="0">
              <a:latin typeface="Sitka Banner" pitchFamily="2" charset="0"/>
            </a:endParaRPr>
          </a:p>
          <a:p>
            <a:pPr lvl="2"/>
            <a:endParaRPr lang="en-US" sz="1800" dirty="0">
              <a:latin typeface="Sitka Banner" pitchFamily="2" charset="0"/>
            </a:endParaRPr>
          </a:p>
          <a:p>
            <a:endParaRPr lang="en-US" sz="2600" dirty="0">
              <a:latin typeface="Sitka Banner" pitchFamily="2" charset="0"/>
            </a:endParaRPr>
          </a:p>
          <a:p>
            <a:pPr lvl="2"/>
            <a:endParaRPr lang="en-US" sz="1800" dirty="0">
              <a:latin typeface="Sitka Banner" pitchFamily="2" charset="0"/>
            </a:endParaRPr>
          </a:p>
          <a:p>
            <a:pPr lvl="2"/>
            <a:endParaRPr lang="en-US" sz="1800" dirty="0">
              <a:latin typeface="Sitka Banner" pitchFamily="2" charset="0"/>
            </a:endParaRPr>
          </a:p>
          <a:p>
            <a:pPr lvl="1"/>
            <a:endParaRPr lang="en-US" dirty="0">
              <a:latin typeface="Sitka Banner" pitchFamily="2" charset="0"/>
            </a:endParaRPr>
          </a:p>
          <a:p>
            <a:pPr lvl="1"/>
            <a:endParaRPr lang="en-US" dirty="0">
              <a:latin typeface="Sitka Banner" pitchFamily="2" charset="0"/>
            </a:endParaRPr>
          </a:p>
          <a:p>
            <a:endParaRPr lang="en-US" sz="2400" dirty="0">
              <a:latin typeface="Sitka Banner" pitchFamily="2" charset="0"/>
            </a:endParaRPr>
          </a:p>
          <a:p>
            <a:pPr lvl="1"/>
            <a:endParaRPr lang="en-US" sz="18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latin typeface="Sitka Banner" pitchFamily="2" charset="0"/>
              </a:rPr>
              <a:t>The results are split into 5 sections:</a:t>
            </a:r>
          </a:p>
          <a:p>
            <a:pPr lvl="1"/>
            <a:r>
              <a:rPr lang="en-US" sz="2000" dirty="0">
                <a:latin typeface="Sitka Banner" pitchFamily="2" charset="0"/>
              </a:rPr>
              <a:t>SQL (EDA with SQL)</a:t>
            </a:r>
          </a:p>
          <a:p>
            <a:pPr lvl="1"/>
            <a:r>
              <a:rPr lang="en-US" sz="2000" dirty="0">
                <a:latin typeface="Sitka Banner" pitchFamily="2" charset="0"/>
              </a:rPr>
              <a:t>Matplotlib and Seaborn (EDA with Visualization)</a:t>
            </a:r>
          </a:p>
          <a:p>
            <a:pPr lvl="1"/>
            <a:r>
              <a:rPr lang="en-US" sz="2000" dirty="0">
                <a:latin typeface="Sitka Banner" pitchFamily="2" charset="0"/>
              </a:rPr>
              <a:t>Folium</a:t>
            </a:r>
          </a:p>
          <a:p>
            <a:pPr lvl="1"/>
            <a:r>
              <a:rPr lang="en-US" sz="2000" dirty="0">
                <a:latin typeface="Sitka Banner" pitchFamily="2" charset="0"/>
              </a:rPr>
              <a:t>Dash</a:t>
            </a:r>
          </a:p>
          <a:p>
            <a:pPr lvl="1"/>
            <a:r>
              <a:rPr lang="en-US" sz="2000" dirty="0">
                <a:latin typeface="Sitka Banner" pitchFamily="2" charset="0"/>
              </a:rPr>
              <a:t>Predictive Analysis </a:t>
            </a:r>
          </a:p>
          <a:p>
            <a:r>
              <a:rPr lang="en-US" sz="2400" dirty="0">
                <a:latin typeface="Sitka Banner" pitchFamily="2" charset="0"/>
              </a:rPr>
              <a:t>In all of the graphs that follow, class 0 represents a failed launch outcome while class 1 represents a successful launch outcome.</a:t>
            </a:r>
          </a:p>
          <a:p>
            <a:endParaRPr lang="en-US"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The names of the unique launch sites in the space mission</a:t>
            </a:r>
          </a:p>
          <a:p>
            <a:endParaRPr lang="en-US" sz="2400" dirty="0">
              <a:latin typeface="Sitka Banner" pitchFamily="2" charset="0"/>
            </a:endParaRPr>
          </a:p>
          <a:p>
            <a:endParaRPr lang="en-US" sz="2400" dirty="0">
              <a:latin typeface="Sitka Banner" pitchFamily="2" charset="0"/>
            </a:endParaRPr>
          </a:p>
          <a:p>
            <a:endParaRPr lang="en-US" sz="2400" dirty="0">
              <a:latin typeface="Sitka Banner" pitchFamily="2" charset="0"/>
            </a:endParaRPr>
          </a:p>
          <a:p>
            <a:endParaRPr lang="en-US" sz="2400" dirty="0">
              <a:latin typeface="Sitka Banner" pitchFamily="2" charset="0"/>
            </a:endParaRPr>
          </a:p>
          <a:p>
            <a:r>
              <a:rPr lang="en-US" sz="2400" dirty="0">
                <a:latin typeface="Sitka Banner" pitchFamily="2" charset="0"/>
              </a:rPr>
              <a:t>5 records where launch sites begin with ‘CCA’</a:t>
            </a:r>
          </a:p>
          <a:p>
            <a:pPr marL="0" indent="0">
              <a:buNone/>
            </a:pPr>
            <a:endParaRPr lang="en-US"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latin typeface="Sitka Banner" pitchFamily="2" charset="0"/>
              </a:rPr>
              <a:t>The total payload mass carried by boosters launched by NASA (CRS)</a:t>
            </a:r>
          </a:p>
          <a:p>
            <a:endParaRPr lang="en-US" sz="2400" dirty="0">
              <a:latin typeface="Sitka Banner" pitchFamily="2" charset="0"/>
            </a:endParaRPr>
          </a:p>
          <a:p>
            <a:pPr marL="0" indent="0">
              <a:buNone/>
            </a:pPr>
            <a:endParaRPr lang="en-US" sz="2400" dirty="0">
              <a:latin typeface="Sitka Banner" pitchFamily="2" charset="0"/>
            </a:endParaRPr>
          </a:p>
          <a:p>
            <a:r>
              <a:rPr lang="en-US" sz="2400" dirty="0">
                <a:latin typeface="Sitka Banner" pitchFamily="2" charset="0"/>
              </a:rPr>
              <a:t>The average payload mass carried by booster version F9 v1.1</a:t>
            </a:r>
          </a:p>
          <a:p>
            <a:endParaRPr lang="en-US" sz="2400" dirty="0">
              <a:latin typeface="Sitka Banner" pitchFamily="2" charset="0"/>
            </a:endParaRPr>
          </a:p>
          <a:p>
            <a:pPr marL="0" indent="0">
              <a:buNone/>
            </a:pPr>
            <a:endParaRPr lang="en-US" sz="2400" dirty="0">
              <a:latin typeface="Sitka Banner" pitchFamily="2" charset="0"/>
            </a:endParaRPr>
          </a:p>
          <a:p>
            <a:r>
              <a:rPr lang="en-US" sz="2400" dirty="0">
                <a:latin typeface="Sitka Banner" pitchFamily="2" charset="0"/>
              </a:rPr>
              <a:t>The date when the first successful landing outcome in ground pad was achieved</a:t>
            </a:r>
          </a:p>
          <a:p>
            <a:pPr marL="0" indent="0">
              <a:buNone/>
            </a:pPr>
            <a:endParaRPr lang="en-US" sz="2400" dirty="0">
              <a:latin typeface="Sitka Banner" pitchFamily="2" charset="0"/>
            </a:endParaRPr>
          </a:p>
          <a:p>
            <a:endParaRPr lang="en-US" sz="2400" dirty="0">
              <a:latin typeface="Sitka Banner" pitchFamily="2" charset="0"/>
            </a:endParaRPr>
          </a:p>
          <a:p>
            <a:endParaRPr lang="en-US" sz="2400" dirty="0">
              <a:latin typeface="Sitka Banner" pitchFamily="2" charset="0"/>
            </a:endParaRPr>
          </a:p>
          <a:p>
            <a:endParaRPr lang="en-US" sz="2400" dirty="0">
              <a:latin typeface="Sitka Banner" pitchFamily="2" charset="0"/>
            </a:endParaRPr>
          </a:p>
          <a:p>
            <a:pPr marL="0" indent="0">
              <a:buNone/>
            </a:pPr>
            <a:endParaRPr lang="en-US"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latin typeface="Sitka Banner" pitchFamily="2" charset="0"/>
              </a:rPr>
              <a:t>The names of the boosters which have success in drone ship and have payload mass greater than 4000 but less than 6000</a:t>
            </a:r>
          </a:p>
          <a:p>
            <a:endParaRPr lang="en-US" sz="2400" dirty="0">
              <a:latin typeface="Sitka Banner" pitchFamily="2" charset="0"/>
            </a:endParaRPr>
          </a:p>
          <a:p>
            <a:pPr marL="0" indent="0">
              <a:buNone/>
            </a:pPr>
            <a:endParaRPr lang="en-US" sz="2400" dirty="0">
              <a:latin typeface="Sitka Banner" pitchFamily="2" charset="0"/>
            </a:endParaRPr>
          </a:p>
          <a:p>
            <a:pPr marL="0" indent="0">
              <a:buNone/>
            </a:pPr>
            <a:endParaRPr lang="en-US" sz="2400" dirty="0">
              <a:latin typeface="Sitka Banner" pitchFamily="2" charset="0"/>
            </a:endParaRPr>
          </a:p>
          <a:p>
            <a:pPr marL="0" indent="0">
              <a:buNone/>
            </a:pPr>
            <a:endParaRPr lang="en-US" sz="2400" dirty="0">
              <a:latin typeface="Sitka Banner" pitchFamily="2" charset="0"/>
            </a:endParaRPr>
          </a:p>
          <a:p>
            <a:r>
              <a:rPr lang="en-US" sz="2400" dirty="0">
                <a:latin typeface="Sitka Banner" pitchFamily="2" charset="0"/>
              </a:rPr>
              <a:t>The total number of successful and failure mission outcomes</a:t>
            </a:r>
          </a:p>
          <a:p>
            <a:pPr marL="0" indent="0">
              <a:buNone/>
            </a:pPr>
            <a:endParaRPr lang="en-US"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failed landing outcomes in drone ship, their booster versions, and launch site names for in year 2015</a:t>
            </a:r>
          </a:p>
          <a:p>
            <a:endParaRPr lang="en-MY" sz="2400" dirty="0">
              <a:latin typeface="Sitka Banner" pitchFamily="2" charset="0"/>
            </a:endParaRPr>
          </a:p>
          <a:p>
            <a:pPr marL="0" indent="0">
              <a:buNone/>
            </a:pPr>
            <a:endParaRPr lang="en-MY" sz="2400" dirty="0">
              <a:latin typeface="Sitka Banner" pitchFamily="2" charset="0"/>
            </a:endParaRPr>
          </a:p>
          <a:p>
            <a:r>
              <a:rPr lang="en-MY" sz="2400" dirty="0">
                <a:latin typeface="Sitka Banner" pitchFamily="2" charset="0"/>
              </a:rPr>
              <a:t>The count of landing outcomes between the date 2010-06-04 and 2017-03-20, in descending order</a:t>
            </a: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relationship between flight number and launch site</a:t>
            </a:r>
          </a:p>
          <a:p>
            <a:endParaRPr lang="en-MY" sz="2400" dirty="0">
              <a:latin typeface="Sitka Banner" pitchFamily="2" charset="0"/>
            </a:endParaRP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4712896" y="1129256"/>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effectLst>
                  <a:outerShdw blurRad="38100" dist="38100" dir="2700000" algn="tl">
                    <a:srgbClr val="000000">
                      <a:alpha val="43137"/>
                    </a:srgbClr>
                  </a:outerShdw>
                </a:effectLst>
                <a:latin typeface="SimSun-ExtG" panose="02010609060101010101" pitchFamily="49" charset="-122"/>
                <a:ea typeface="SimSun-ExtG" panose="02010609060101010101" pitchFamily="49" charset="-122"/>
                <a:cs typeface="Times New Roman" panose="02020603050405020304" pitchFamily="18" charset="0"/>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4416369" y="2500815"/>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Executive Summary</a:t>
            </a:r>
          </a:p>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Introduction</a:t>
            </a:r>
          </a:p>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Methodology</a:t>
            </a:r>
          </a:p>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Results</a:t>
            </a:r>
          </a:p>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Discussion </a:t>
            </a:r>
          </a:p>
          <a:p>
            <a:pPr marL="457200" indent="-457200" algn="l">
              <a:buFont typeface="Wingdings" panose="05000000000000000000" pitchFamily="2" charset="2"/>
              <a:buChar char="Ø"/>
            </a:pPr>
            <a:r>
              <a:rPr lang="en-US" sz="2800" dirty="0">
                <a:solidFill>
                  <a:schemeClr val="bg1"/>
                </a:solidFill>
                <a:latin typeface="SimSun-ExtG" panose="02010609060101010101" pitchFamily="49" charset="-122"/>
                <a:ea typeface="SimSun-ExtG" panose="02010609060101010101" pitchFamily="49" charset="-122"/>
                <a:cs typeface="Times New Roman" panose="02020603050405020304" pitchFamily="18" charset="0"/>
              </a:rPr>
              <a:t>Conclusion</a:t>
            </a:r>
          </a:p>
        </p:txBody>
      </p:sp>
      <p:sp>
        <p:nvSpPr>
          <p:cNvPr id="2" name="TextBox 1">
            <a:extLst>
              <a:ext uri="{FF2B5EF4-FFF2-40B4-BE49-F238E27FC236}">
                <a16:creationId xmlns:a16="http://schemas.microsoft.com/office/drawing/2014/main" id="{C95EACDB-9D94-0306-1CBC-D7BF7606736B}"/>
              </a:ext>
            </a:extLst>
          </p:cNvPr>
          <p:cNvSpPr txBox="1"/>
          <p:nvPr/>
        </p:nvSpPr>
        <p:spPr>
          <a:xfrm>
            <a:off x="0" y="6856651"/>
            <a:ext cx="12189600" cy="230832"/>
          </a:xfrm>
          <a:prstGeom prst="rect">
            <a:avLst/>
          </a:prstGeom>
          <a:noFill/>
        </p:spPr>
        <p:txBody>
          <a:bodyPr wrap="square" rtlCol="0">
            <a:spAutoFit/>
          </a:bodyPr>
          <a:lstStyle/>
          <a:p>
            <a:r>
              <a:rPr lang="en-IN" sz="900">
                <a:hlinkClick r:id="rId3" tooltip="https://www.planetary.org/multimedia/space-images/universe/wallpaper-blue-wise-pleiades.html"/>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relationship between payload mass and launch site</a:t>
            </a:r>
          </a:p>
          <a:p>
            <a:endParaRPr lang="en-MY" sz="2400" dirty="0">
              <a:latin typeface="Sitka Banner" pitchFamily="2" charset="0"/>
            </a:endParaRP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relationship between success rate and orbit type</a:t>
            </a: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relationship between flight number and orbit type</a:t>
            </a: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relationship between payload mass and orbit type</a:t>
            </a: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The launch success yearly trend</a:t>
            </a: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Sitka Banner" pitchFamily="2" charset="0"/>
              </a:rPr>
              <a:t>All launch sites on map</a:t>
            </a: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ea typeface="SimSun-ExtG" panose="02010609060101010101" pitchFamily="49" charset="-122"/>
              </a:rPr>
              <a:t>The succeeded launches and failed launches for each site on map</a:t>
            </a:r>
          </a:p>
          <a:p>
            <a:pPr lvl="1"/>
            <a:r>
              <a:rPr lang="en-US" sz="2000" dirty="0">
                <a:latin typeface="Sitka Banner" pitchFamily="2" charset="0"/>
                <a:ea typeface="SimSun-ExtG" panose="02010609060101010101" pitchFamily="49" charset="-122"/>
              </a:rPr>
              <a:t>If we zoom in on one of the launch site, we can see green and red tags. Each green tag represents a successful launch while each red tag represents a failed launch</a:t>
            </a:r>
            <a:br>
              <a:rPr lang="en-MY" dirty="0">
                <a:latin typeface="Sitka Banner" pitchFamily="2" charset="0"/>
                <a:ea typeface="SimSun-ExtG" panose="02010609060101010101" pitchFamily="49" charset="-122"/>
              </a:rPr>
            </a:br>
            <a:endParaRPr lang="en-MY" dirty="0">
              <a:latin typeface="Sitka Banner" pitchFamily="2" charset="0"/>
              <a:ea typeface="SimSun-ExtG" panose="02010609060101010101" pitchFamily="49" charset="-122"/>
            </a:endParaRPr>
          </a:p>
          <a:p>
            <a:pPr marL="0" indent="0">
              <a:buNone/>
            </a:pPr>
            <a:endParaRPr lang="en-MY" sz="2400" dirty="0">
              <a:latin typeface="Sitka Banner" pitchFamily="2" charset="0"/>
              <a:ea typeface="SimSun-ExtG" panose="02010609060101010101" pitchFamily="49" charset="-122"/>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The distances between a launch site to its proximities such as the nearest city, railway, or highway</a:t>
            </a:r>
          </a:p>
          <a:p>
            <a:pPr lvl="1"/>
            <a:r>
              <a:rPr lang="en-US" sz="2000" dirty="0">
                <a:latin typeface="Sitka Banner" pitchFamily="2" charset="0"/>
              </a:rPr>
              <a:t>The picture below shows the distance between the VAFB SLC-4E launch site and the nearest coastline</a:t>
            </a:r>
          </a:p>
          <a:p>
            <a:pPr marL="0" indent="0">
              <a:buNone/>
            </a:pP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SimSun-ExtG" panose="02010609060101010101" pitchFamily="49" charset="-122"/>
              <a:ea typeface="SimSun-ExtG" panose="02010609060101010101" pitchFamily="49" charset="-122"/>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The picture below shows a pie chart when launch site CCAFS LC-40 is chosen.</a:t>
            </a:r>
          </a:p>
          <a:p>
            <a:r>
              <a:rPr lang="en-US" sz="2400" dirty="0">
                <a:latin typeface="Sitka Banner" pitchFamily="2" charset="0"/>
              </a:rPr>
              <a:t>0 represents failed launches while 1 represents successful launches. We can see that 73.1% of launches done at CCAFS LC-40 are failed launches.</a:t>
            </a:r>
            <a:br>
              <a:rPr lang="en-MY" dirty="0">
                <a:latin typeface="Sitka Banner" pitchFamily="2" charset="0"/>
              </a:rPr>
            </a:br>
            <a:endParaRPr lang="en-MY" dirty="0">
              <a:latin typeface="Sitka Banner" pitchFamily="2" charset="0"/>
            </a:endParaRPr>
          </a:p>
          <a:p>
            <a:pPr marL="0" indent="0">
              <a:buNone/>
            </a:pP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The picture below shows a scatterplot when the payload mass range is set to be from 2000kg to 8000kg.</a:t>
            </a:r>
          </a:p>
          <a:p>
            <a:r>
              <a:rPr lang="en-US" sz="2400" dirty="0">
                <a:latin typeface="Sitka Banner" pitchFamily="2" charset="0"/>
              </a:rPr>
              <a:t>Class 0 represents failed launches while class 1 represents successful launches. </a:t>
            </a:r>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latin typeface="Sitka Banner" pitchFamily="2" charset="0"/>
              </a:rPr>
              <a:t>In this capstone project, we will predict if the SpaceX Falcon 9 first stage will land successfully using several machine learning classification algorithms.</a:t>
            </a:r>
            <a:endParaRPr lang="en-US" sz="2400" dirty="0">
              <a:latin typeface="Sitka Banner" pitchFamily="2" charset="0"/>
            </a:endParaRPr>
          </a:p>
          <a:p>
            <a:r>
              <a:rPr lang="en-US" sz="2400" dirty="0">
                <a:latin typeface="Sitka Banner" pitchFamily="2" charset="0"/>
              </a:rPr>
              <a:t>The main steps in this project include</a:t>
            </a:r>
            <a:r>
              <a:rPr lang="en-US" sz="2000" dirty="0">
                <a:latin typeface="Sitka Banner" pitchFamily="2" charset="0"/>
              </a:rPr>
              <a:t>:</a:t>
            </a:r>
          </a:p>
          <a:p>
            <a:pPr lvl="1"/>
            <a:r>
              <a:rPr lang="en-US" sz="2000" dirty="0">
                <a:latin typeface="Sitka Banner" pitchFamily="2" charset="0"/>
              </a:rPr>
              <a:t>Data collection, wrangling, and formatting</a:t>
            </a:r>
          </a:p>
          <a:p>
            <a:pPr lvl="1"/>
            <a:r>
              <a:rPr lang="en-US" sz="2000" dirty="0">
                <a:latin typeface="Sitka Banner" pitchFamily="2" charset="0"/>
              </a:rPr>
              <a:t>Exploratory data analysis</a:t>
            </a:r>
          </a:p>
          <a:p>
            <a:pPr lvl="1"/>
            <a:r>
              <a:rPr lang="en-US" sz="2000" dirty="0">
                <a:latin typeface="Sitka Banner" pitchFamily="2" charset="0"/>
              </a:rPr>
              <a:t>Interactive data visualization</a:t>
            </a:r>
          </a:p>
          <a:p>
            <a:pPr lvl="1"/>
            <a:r>
              <a:rPr lang="en-US" sz="2000" dirty="0">
                <a:latin typeface="Sitka Banner" pitchFamily="2" charset="0"/>
              </a:rPr>
              <a:t>Machine learning prediction</a:t>
            </a:r>
            <a:endParaRPr lang="en-US" sz="1600" dirty="0">
              <a:latin typeface="Sitka Banner" pitchFamily="2" charset="0"/>
            </a:endParaRPr>
          </a:p>
          <a:p>
            <a:r>
              <a:rPr lang="en-US" sz="2400" dirty="0">
                <a:latin typeface="Sitka Banner" pitchFamily="2" charset="0"/>
              </a:rPr>
              <a:t>Our graphs show that some features of the rocket launches have a correlation with the outcome of the launches, i.e., success or failure.</a:t>
            </a:r>
          </a:p>
          <a:p>
            <a:r>
              <a:rPr lang="en-US" sz="2400" dirty="0">
                <a:latin typeface="Sitka Banner" pitchFamily="2" charset="0"/>
              </a:rPr>
              <a:t>It is also concluded that decision tree may be the best machine learning algorithm to predict if the Falcon 9 first stage will land successfully.</a:t>
            </a:r>
            <a:endParaRPr lang="en-US" sz="2000" dirty="0">
              <a:latin typeface="Sitka Banner" pitchFamily="2" charset="0"/>
            </a:endParaRPr>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Logistic regression</a:t>
            </a:r>
          </a:p>
          <a:p>
            <a:pPr lvl="1"/>
            <a:r>
              <a:rPr lang="en-US" sz="2000" dirty="0" err="1">
                <a:latin typeface="Sitka Banner" pitchFamily="2" charset="0"/>
              </a:rPr>
              <a:t>GridSearchCV</a:t>
            </a:r>
            <a:r>
              <a:rPr lang="en-US" sz="2000" dirty="0">
                <a:latin typeface="Sitka Banner" pitchFamily="2" charset="0"/>
              </a:rPr>
              <a:t> best score: </a:t>
            </a:r>
            <a:r>
              <a:rPr lang="en-MY" sz="2000" dirty="0">
                <a:latin typeface="Sitka Banner" pitchFamily="2" charset="0"/>
              </a:rPr>
              <a:t>0.8464285714285713</a:t>
            </a:r>
          </a:p>
          <a:p>
            <a:pPr lvl="1"/>
            <a:r>
              <a:rPr lang="en-MY" sz="2000" dirty="0">
                <a:latin typeface="Sitka Banner" pitchFamily="2" charset="0"/>
              </a:rPr>
              <a:t>Accuracy score on test set: 0.8333333333333334</a:t>
            </a:r>
          </a:p>
          <a:p>
            <a:pPr lvl="1"/>
            <a:r>
              <a:rPr lang="en-MY" sz="2000" dirty="0">
                <a:latin typeface="Sitka Banner"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Support vector machine (SVM)</a:t>
            </a:r>
          </a:p>
          <a:p>
            <a:pPr lvl="1"/>
            <a:r>
              <a:rPr lang="en-US" sz="2000" dirty="0" err="1">
                <a:latin typeface="Sitka Banner" pitchFamily="2" charset="0"/>
              </a:rPr>
              <a:t>GridSearchCV</a:t>
            </a:r>
            <a:r>
              <a:rPr lang="en-US" sz="2000" dirty="0">
                <a:latin typeface="Sitka Banner" pitchFamily="2" charset="0"/>
              </a:rPr>
              <a:t> best score: </a:t>
            </a:r>
            <a:r>
              <a:rPr lang="en-MY" sz="2000" dirty="0">
                <a:latin typeface="Sitka Banner" pitchFamily="2" charset="0"/>
              </a:rPr>
              <a:t>0.8482142857142856</a:t>
            </a:r>
          </a:p>
          <a:p>
            <a:pPr lvl="1"/>
            <a:r>
              <a:rPr lang="en-MY" sz="2000" dirty="0">
                <a:latin typeface="Sitka Banner" pitchFamily="2" charset="0"/>
              </a:rPr>
              <a:t>Accuracy score on test set: 0.8333333333333334</a:t>
            </a:r>
          </a:p>
          <a:p>
            <a:pPr lvl="1"/>
            <a:r>
              <a:rPr lang="en-MY" sz="2000" dirty="0">
                <a:latin typeface="Sitka Banner"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Decision tree</a:t>
            </a:r>
          </a:p>
          <a:p>
            <a:pPr lvl="1"/>
            <a:r>
              <a:rPr lang="en-US" sz="2000" dirty="0" err="1">
                <a:latin typeface="Sitka Banner" pitchFamily="2" charset="0"/>
              </a:rPr>
              <a:t>GridSearchCV</a:t>
            </a:r>
            <a:r>
              <a:rPr lang="en-US" sz="2000" dirty="0">
                <a:latin typeface="Sitka Banner" pitchFamily="2" charset="0"/>
              </a:rPr>
              <a:t> best score: </a:t>
            </a:r>
            <a:r>
              <a:rPr lang="en-MY" sz="2000" dirty="0">
                <a:latin typeface="Sitka Banner" pitchFamily="2" charset="0"/>
              </a:rPr>
              <a:t>0.8892857142857142</a:t>
            </a:r>
          </a:p>
          <a:p>
            <a:pPr lvl="1"/>
            <a:r>
              <a:rPr lang="en-MY" sz="2000" dirty="0">
                <a:latin typeface="Sitka Banner" pitchFamily="2" charset="0"/>
              </a:rPr>
              <a:t>Accuracy score on test set: 0.8333333333333334</a:t>
            </a:r>
          </a:p>
          <a:p>
            <a:pPr lvl="1"/>
            <a:r>
              <a:rPr lang="en-MY" sz="2000" dirty="0">
                <a:latin typeface="Sitka Banner"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Sitka Banner" pitchFamily="2" charset="0"/>
              </a:rPr>
              <a:t>K nearest neighbors (KNN)</a:t>
            </a:r>
          </a:p>
          <a:p>
            <a:pPr lvl="1"/>
            <a:r>
              <a:rPr lang="en-US" sz="2000" dirty="0" err="1">
                <a:latin typeface="Sitka Banner" pitchFamily="2" charset="0"/>
              </a:rPr>
              <a:t>GridSearchCV</a:t>
            </a:r>
            <a:r>
              <a:rPr lang="en-US" sz="2000" dirty="0">
                <a:latin typeface="Sitka Banner" pitchFamily="2" charset="0"/>
              </a:rPr>
              <a:t> best score: </a:t>
            </a:r>
            <a:r>
              <a:rPr lang="en-MY" sz="2000" dirty="0">
                <a:latin typeface="Sitka Banner" pitchFamily="2" charset="0"/>
              </a:rPr>
              <a:t>0.8482142857142858</a:t>
            </a:r>
          </a:p>
          <a:p>
            <a:pPr lvl="1"/>
            <a:r>
              <a:rPr lang="en-MY" sz="2000" dirty="0">
                <a:latin typeface="Sitka Banner" pitchFamily="2" charset="0"/>
              </a:rPr>
              <a:t>Accuracy score on test set: 0.8333333333333334</a:t>
            </a:r>
          </a:p>
          <a:p>
            <a:pPr lvl="1"/>
            <a:r>
              <a:rPr lang="en-MY" sz="2000" dirty="0">
                <a:latin typeface="Sitka Banner" pitchFamily="2" charset="0"/>
              </a:rPr>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latin typeface="Sitka Banner" pitchFamily="2" charset="0"/>
              </a:rPr>
              <a:t>Putting the results of all 4 models side by side, we can see that they all share the same accuracy score and confusion matrix when tested on the test set. </a:t>
            </a:r>
          </a:p>
          <a:p>
            <a:r>
              <a:rPr lang="en-US" sz="2400" dirty="0">
                <a:latin typeface="Sitka Banner" pitchFamily="2" charset="0"/>
              </a:rPr>
              <a:t>Therefore, their </a:t>
            </a:r>
            <a:r>
              <a:rPr lang="en-US" sz="2400" dirty="0" err="1">
                <a:latin typeface="Sitka Banner" pitchFamily="2" charset="0"/>
              </a:rPr>
              <a:t>GridSearchCV</a:t>
            </a:r>
            <a:r>
              <a:rPr lang="en-US" sz="2400" dirty="0">
                <a:latin typeface="Sitka Banner" pitchFamily="2" charset="0"/>
              </a:rPr>
              <a:t> best scores are used to rank them instead. Based on the </a:t>
            </a:r>
            <a:r>
              <a:rPr lang="en-US" sz="2400" dirty="0" err="1">
                <a:latin typeface="Sitka Banner" pitchFamily="2" charset="0"/>
              </a:rPr>
              <a:t>GridSearchCV</a:t>
            </a:r>
            <a:r>
              <a:rPr lang="en-US" sz="2400" dirty="0">
                <a:latin typeface="Sitka Banner" pitchFamily="2" charset="0"/>
              </a:rPr>
              <a:t> best scores, the models are ranked in the following order with the first being the best and the last one being the worst:</a:t>
            </a:r>
          </a:p>
          <a:p>
            <a:pPr marL="800100" lvl="1" indent="-342900">
              <a:buFont typeface="+mj-lt"/>
              <a:buAutoNum type="arabicPeriod"/>
            </a:pPr>
            <a:r>
              <a:rPr lang="en-MY" sz="2000" dirty="0">
                <a:latin typeface="Sitka Banner" pitchFamily="2" charset="0"/>
              </a:rPr>
              <a:t>Decision</a:t>
            </a:r>
            <a:r>
              <a:rPr lang="en-MY" sz="1800" dirty="0">
                <a:latin typeface="Sitka Banner" pitchFamily="2" charset="0"/>
              </a:rPr>
              <a:t> tree (</a:t>
            </a:r>
            <a:r>
              <a:rPr lang="en-MY" sz="1800" dirty="0" err="1">
                <a:latin typeface="Sitka Banner" pitchFamily="2" charset="0"/>
              </a:rPr>
              <a:t>GridSearchCV</a:t>
            </a:r>
            <a:r>
              <a:rPr lang="en-MY" sz="1800" dirty="0">
                <a:latin typeface="Sitka Banner" pitchFamily="2" charset="0"/>
              </a:rPr>
              <a:t> best score: 0.8892857142857142) </a:t>
            </a:r>
          </a:p>
          <a:p>
            <a:pPr marL="800100" lvl="1" indent="-342900">
              <a:buFont typeface="+mj-lt"/>
              <a:buAutoNum type="arabicPeriod"/>
            </a:pPr>
            <a:r>
              <a:rPr lang="en-MY" sz="1800" dirty="0">
                <a:latin typeface="Sitka Banner" pitchFamily="2" charset="0"/>
              </a:rPr>
              <a:t>K nearest </a:t>
            </a:r>
            <a:r>
              <a:rPr lang="en-MY" sz="1800" dirty="0" err="1">
                <a:latin typeface="Sitka Banner" pitchFamily="2" charset="0"/>
              </a:rPr>
              <a:t>neighbors</a:t>
            </a:r>
            <a:r>
              <a:rPr lang="en-MY" sz="1800" dirty="0">
                <a:latin typeface="Sitka Banner" pitchFamily="2" charset="0"/>
              </a:rPr>
              <a:t>, KNN (</a:t>
            </a:r>
            <a:r>
              <a:rPr lang="en-MY" sz="1800" dirty="0" err="1">
                <a:latin typeface="Sitka Banner" pitchFamily="2" charset="0"/>
              </a:rPr>
              <a:t>GridSearchCV</a:t>
            </a:r>
            <a:r>
              <a:rPr lang="en-MY" sz="1800" dirty="0">
                <a:latin typeface="Sitka Banner" pitchFamily="2" charset="0"/>
              </a:rPr>
              <a:t> best score:</a:t>
            </a:r>
            <a:r>
              <a:rPr lang="en-US" sz="1800" dirty="0">
                <a:latin typeface="Sitka Banner" pitchFamily="2" charset="0"/>
              </a:rPr>
              <a:t> </a:t>
            </a:r>
            <a:r>
              <a:rPr lang="en-MY" sz="1800" dirty="0">
                <a:latin typeface="Sitka Banner" pitchFamily="2" charset="0"/>
              </a:rPr>
              <a:t>0.8482142857142858)</a:t>
            </a:r>
          </a:p>
          <a:p>
            <a:pPr marL="800100" lvl="1" indent="-342900">
              <a:buFont typeface="+mj-lt"/>
              <a:buAutoNum type="arabicPeriod"/>
            </a:pPr>
            <a:r>
              <a:rPr lang="en-MY" sz="1800" dirty="0">
                <a:latin typeface="Sitka Banner" pitchFamily="2" charset="0"/>
              </a:rPr>
              <a:t>Support vector machine, SVM (</a:t>
            </a:r>
            <a:r>
              <a:rPr lang="en-MY" sz="1800" dirty="0" err="1">
                <a:latin typeface="Sitka Banner" pitchFamily="2" charset="0"/>
              </a:rPr>
              <a:t>GridSearchCV</a:t>
            </a:r>
            <a:r>
              <a:rPr lang="en-MY" sz="1800" dirty="0">
                <a:latin typeface="Sitka Banner" pitchFamily="2" charset="0"/>
              </a:rPr>
              <a:t> best score: 0.8482142857142856)</a:t>
            </a:r>
          </a:p>
          <a:p>
            <a:pPr marL="800100" lvl="1" indent="-342900">
              <a:buFont typeface="+mj-lt"/>
              <a:buAutoNum type="arabicPeriod"/>
            </a:pPr>
            <a:r>
              <a:rPr lang="en-MY" sz="1800" dirty="0">
                <a:latin typeface="Sitka Banner" pitchFamily="2" charset="0"/>
              </a:rPr>
              <a:t>Logistic regression (</a:t>
            </a:r>
            <a:r>
              <a:rPr lang="en-MY" sz="1800" dirty="0" err="1">
                <a:latin typeface="Sitka Banner" pitchFamily="2" charset="0"/>
              </a:rPr>
              <a:t>GridSearchCV</a:t>
            </a:r>
            <a:r>
              <a:rPr lang="en-MY" sz="1800" dirty="0">
                <a:latin typeface="Sitka Banner" pitchFamily="2" charset="0"/>
              </a:rPr>
              <a:t> best score: 0.8464285714285713)</a:t>
            </a:r>
          </a:p>
          <a:p>
            <a:pPr marL="800100" lvl="1" indent="-342900">
              <a:buFont typeface="+mj-lt"/>
              <a:buAutoNum type="arabicPeriod"/>
            </a:pPr>
            <a:endParaRPr lang="en-MY" sz="18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RESULTS</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latin typeface="Sitka Banner" pitchFamily="2" charset="0"/>
              </a:rPr>
              <a:t>From the data visualization section, we can see that some features may have correlation with the mission outcome in several ways. For example, </a:t>
            </a:r>
            <a:r>
              <a:rPr lang="en-MY" sz="2400" dirty="0">
                <a:latin typeface="Sitka Banner" pitchFamily="2" charset="0"/>
              </a:rPr>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latin typeface="Sitka Banner" pitchFamily="2" charset="0"/>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latin typeface="Sitka Banner" pitchFamily="2" charset="0"/>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latin typeface="Sitka Banner" pitchFamily="2" charset="0"/>
                <a:ea typeface="SimSun-ExtG" panose="02010609060101010101" pitchFamily="49" charset="-122"/>
              </a:rPr>
              <a:t>In this project, we try to predict if the first stage of a given Falcon 9 launch will land in order to determine the cost of a launch.</a:t>
            </a:r>
          </a:p>
          <a:p>
            <a:r>
              <a:rPr lang="en-MY" sz="2400" dirty="0">
                <a:latin typeface="Sitka Banner" pitchFamily="2" charset="0"/>
                <a:ea typeface="SimSun-ExtG" panose="02010609060101010101" pitchFamily="49" charset="-122"/>
              </a:rPr>
              <a:t>Each feature of a Falcon 9 launch, such as its payload mass or orbit type, may affect the mission outcome in a certain way. </a:t>
            </a:r>
          </a:p>
          <a:p>
            <a:r>
              <a:rPr lang="en-MY" sz="2400" dirty="0">
                <a:latin typeface="Sitka Banner" pitchFamily="2" charset="0"/>
                <a:ea typeface="SimSun-ExtG" panose="02010609060101010101" pitchFamily="49" charset="-122"/>
              </a:rPr>
              <a:t>Several machine learning algorithms are employed to learn the patterns of past Falcon 9 launch data to produce predictive models that can be used to predict the outcome of a Falcon 9 launch.</a:t>
            </a:r>
          </a:p>
          <a:p>
            <a:r>
              <a:rPr lang="en-MY" sz="2400" dirty="0">
                <a:latin typeface="Sitka Banner" pitchFamily="2" charset="0"/>
                <a:ea typeface="SimSun-ExtG" panose="02010609060101010101" pitchFamily="49" charset="-122"/>
              </a:rPr>
              <a:t>The predictive model produced by decision tree algorithm performed the best among the 4 machine learning algorithms employed. </a:t>
            </a:r>
            <a:endParaRPr lang="en-US" dirty="0">
              <a:latin typeface="Sitka Banner" pitchFamily="2" charset="0"/>
              <a:ea typeface="SimSun-ExtG" panose="02010609060101010101" pitchFamily="49" charset="-122"/>
            </a:endParaRPr>
          </a:p>
          <a:p>
            <a:pPr lvl="1"/>
            <a:endParaRPr lang="en-US" dirty="0">
              <a:latin typeface="Sitka Banner" pitchFamily="2" charset="0"/>
              <a:ea typeface="SimSun-ExtG" panose="02010609060101010101" pitchFamily="49" charset="-122"/>
            </a:endParaRPr>
          </a:p>
          <a:p>
            <a:endParaRPr lang="en-US" sz="2400" dirty="0">
              <a:latin typeface="Sitka Banner" pitchFamily="2" charset="0"/>
              <a:ea typeface="SimSun-ExtG" panose="02010609060101010101" pitchFamily="49" charset="-122"/>
            </a:endParaRPr>
          </a:p>
          <a:p>
            <a:pPr lvl="1"/>
            <a:endParaRPr lang="en-US" sz="1800" dirty="0">
              <a:latin typeface="Sitka Banner" pitchFamily="2" charset="0"/>
              <a:ea typeface="SimSun-ExtG" panose="02010609060101010101" pitchFamily="49" charset="-122"/>
            </a:endParaRP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CONCLUSION</a:t>
            </a:r>
          </a:p>
        </p:txBody>
      </p:sp>
    </p:spTree>
    <p:extLst>
      <p:ext uri="{BB962C8B-B14F-4D97-AF65-F5344CB8AC3E}">
        <p14:creationId xmlns:p14="http://schemas.microsoft.com/office/powerpoint/2010/main" val="312740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71E5A0-2895-6A7A-C641-92836391F0C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7246252"/>
          </a:xfrm>
          <a:prstGeom prst="rect">
            <a:avLst/>
          </a:prstGeom>
        </p:spPr>
      </p:pic>
      <p:sp>
        <p:nvSpPr>
          <p:cNvPr id="8" name="TextBox 7">
            <a:extLst>
              <a:ext uri="{FF2B5EF4-FFF2-40B4-BE49-F238E27FC236}">
                <a16:creationId xmlns:a16="http://schemas.microsoft.com/office/drawing/2014/main" id="{53B0EA38-61B3-5386-75DB-9081D035E775}"/>
              </a:ext>
            </a:extLst>
          </p:cNvPr>
          <p:cNvSpPr txBox="1"/>
          <p:nvPr/>
        </p:nvSpPr>
        <p:spPr>
          <a:xfrm>
            <a:off x="7985760" y="5341088"/>
            <a:ext cx="4066903" cy="1015663"/>
          </a:xfrm>
          <a:prstGeom prst="rect">
            <a:avLst/>
          </a:prstGeom>
          <a:noFill/>
        </p:spPr>
        <p:txBody>
          <a:bodyPr wrap="square" rtlCol="0">
            <a:spAutoFit/>
          </a:bodyPr>
          <a:lstStyle/>
          <a:p>
            <a:r>
              <a:rPr lang="en-IN" sz="6000" b="1" dirty="0">
                <a:solidFill>
                  <a:schemeClr val="accent3">
                    <a:lumMod val="20000"/>
                    <a:lumOff val="80000"/>
                  </a:schemeClr>
                </a:solidFill>
                <a:effectLst>
                  <a:outerShdw blurRad="38100" dist="38100" dir="2700000" algn="tl">
                    <a:srgbClr val="000000">
                      <a:alpha val="43137"/>
                    </a:srgbClr>
                  </a:outerShdw>
                </a:effectLst>
                <a:latin typeface="SimSun-ExtG" panose="02010609060101010101" pitchFamily="49" charset="-122"/>
                <a:ea typeface="SimSun-ExtG" panose="02010609060101010101" pitchFamily="49" charset="-122"/>
              </a:rPr>
              <a:t>THANK YOU</a:t>
            </a:r>
          </a:p>
        </p:txBody>
      </p:sp>
    </p:spTree>
    <p:extLst>
      <p:ext uri="{BB962C8B-B14F-4D97-AF65-F5344CB8AC3E}">
        <p14:creationId xmlns:p14="http://schemas.microsoft.com/office/powerpoint/2010/main" val="313869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latin typeface="Sitka Banner" pitchFamily="2" charset="0"/>
                <a:ea typeface="SimSun-ExtG" panose="02010609060101010101" pitchFamily="49" charset="-122"/>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latin typeface="Sitka Banner" pitchFamily="2" charset="0"/>
                <a:ea typeface="SimSun-ExtG" panose="02010609060101010101" pitchFamily="49" charset="-122"/>
              </a:rPr>
              <a:t>Most unsuccessful landings are planned. Sometimes, SpaceX will perform a controlled landing in the ocean.</a:t>
            </a:r>
          </a:p>
          <a:p>
            <a:r>
              <a:rPr lang="en-MY" sz="2400" dirty="0">
                <a:latin typeface="Sitka Banner" pitchFamily="2" charset="0"/>
                <a:ea typeface="SimSun-ExtG" panose="02010609060101010101" pitchFamily="49" charset="-122"/>
              </a:rPr>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latin typeface="Sitka Banner" pitchFamily="2" charset="0"/>
              </a:rPr>
              <a:t>The overall methodology includes:</a:t>
            </a:r>
          </a:p>
          <a:p>
            <a:pPr marL="914400" lvl="1" indent="-457200">
              <a:buFont typeface="+mj-lt"/>
              <a:buAutoNum type="arabicPeriod"/>
            </a:pPr>
            <a:r>
              <a:rPr lang="en-US" sz="2000" dirty="0">
                <a:latin typeface="Sitka Banner" pitchFamily="2" charset="0"/>
              </a:rPr>
              <a:t>Data collection, wrangling, and formatting, using:</a:t>
            </a:r>
          </a:p>
          <a:p>
            <a:pPr lvl="2"/>
            <a:r>
              <a:rPr lang="en-US" sz="1800" dirty="0">
                <a:latin typeface="Sitka Banner" pitchFamily="2" charset="0"/>
              </a:rPr>
              <a:t>SpaceX API</a:t>
            </a:r>
          </a:p>
          <a:p>
            <a:pPr lvl="2"/>
            <a:r>
              <a:rPr lang="en-US" sz="1800" dirty="0">
                <a:latin typeface="Sitka Banner" pitchFamily="2" charset="0"/>
              </a:rPr>
              <a:t>Web scraping</a:t>
            </a:r>
          </a:p>
          <a:p>
            <a:pPr marL="914400" lvl="1" indent="-457200">
              <a:buFont typeface="+mj-lt"/>
              <a:buAutoNum type="arabicPeriod"/>
            </a:pPr>
            <a:r>
              <a:rPr lang="en-US" sz="2000" dirty="0">
                <a:latin typeface="Sitka Banner" pitchFamily="2" charset="0"/>
              </a:rPr>
              <a:t>Exploratory data analysis (EDA), using:</a:t>
            </a:r>
          </a:p>
          <a:p>
            <a:pPr lvl="2"/>
            <a:r>
              <a:rPr lang="en-US" sz="1800" dirty="0">
                <a:latin typeface="Sitka Banner" pitchFamily="2" charset="0"/>
              </a:rPr>
              <a:t>Pandas and NumPy </a:t>
            </a:r>
          </a:p>
          <a:p>
            <a:pPr lvl="2"/>
            <a:r>
              <a:rPr lang="en-US" sz="1800" dirty="0">
                <a:latin typeface="Sitka Banner" pitchFamily="2" charset="0"/>
              </a:rPr>
              <a:t>SQL</a:t>
            </a:r>
          </a:p>
          <a:p>
            <a:pPr marL="914400" lvl="1" indent="-457200">
              <a:buFont typeface="+mj-lt"/>
              <a:buAutoNum type="arabicPeriod"/>
            </a:pPr>
            <a:r>
              <a:rPr lang="en-US" sz="2000" dirty="0">
                <a:latin typeface="Sitka Banner" pitchFamily="2" charset="0"/>
              </a:rPr>
              <a:t>Data visualization, using:</a:t>
            </a:r>
          </a:p>
          <a:p>
            <a:pPr lvl="2"/>
            <a:r>
              <a:rPr lang="en-US" sz="1800" dirty="0">
                <a:latin typeface="Sitka Banner" pitchFamily="2" charset="0"/>
              </a:rPr>
              <a:t>Matplotlib and Seaborn</a:t>
            </a:r>
          </a:p>
          <a:p>
            <a:pPr lvl="2"/>
            <a:r>
              <a:rPr lang="en-US" sz="1800" dirty="0">
                <a:latin typeface="Sitka Banner" pitchFamily="2" charset="0"/>
              </a:rPr>
              <a:t>Folium</a:t>
            </a:r>
          </a:p>
          <a:p>
            <a:pPr lvl="2"/>
            <a:r>
              <a:rPr lang="en-US" sz="1800" dirty="0">
                <a:latin typeface="Sitka Banner" pitchFamily="2" charset="0"/>
              </a:rPr>
              <a:t>Dash</a:t>
            </a:r>
          </a:p>
          <a:p>
            <a:pPr marL="914400" lvl="1" indent="-457200">
              <a:buFont typeface="+mj-lt"/>
              <a:buAutoNum type="arabicPeriod"/>
            </a:pPr>
            <a:r>
              <a:rPr lang="en-US" sz="2000" dirty="0">
                <a:latin typeface="Sitka Banner" pitchFamily="2" charset="0"/>
              </a:rPr>
              <a:t>Machine learning prediction, using</a:t>
            </a:r>
          </a:p>
          <a:p>
            <a:pPr lvl="2"/>
            <a:r>
              <a:rPr lang="en-US" sz="1800" dirty="0">
                <a:latin typeface="Sitka Banner" pitchFamily="2" charset="0"/>
              </a:rPr>
              <a:t>Logistic regression</a:t>
            </a:r>
          </a:p>
          <a:p>
            <a:pPr lvl="2"/>
            <a:r>
              <a:rPr lang="en-US" sz="1800" dirty="0">
                <a:latin typeface="Sitka Banner" pitchFamily="2" charset="0"/>
              </a:rPr>
              <a:t>Support vector machine (SVM)</a:t>
            </a:r>
          </a:p>
          <a:p>
            <a:pPr lvl="2"/>
            <a:r>
              <a:rPr lang="en-US" sz="1800" dirty="0">
                <a:latin typeface="Sitka Banner" pitchFamily="2" charset="0"/>
              </a:rPr>
              <a:t>Decision tree</a:t>
            </a:r>
          </a:p>
          <a:p>
            <a:pPr lvl="2"/>
            <a:r>
              <a:rPr lang="en-US" sz="1800" dirty="0">
                <a:latin typeface="Sitka Banner" pitchFamily="2" charset="0"/>
              </a:rPr>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latin typeface="Sitka Banner" pitchFamily="2" charset="0"/>
              </a:rPr>
              <a:t>SpaceX API</a:t>
            </a:r>
          </a:p>
          <a:p>
            <a:pPr lvl="1"/>
            <a:r>
              <a:rPr lang="en-US" sz="2000" dirty="0">
                <a:latin typeface="Sitka Banner" pitchFamily="2" charset="0"/>
              </a:rPr>
              <a:t>The API used is </a:t>
            </a:r>
            <a:r>
              <a:rPr lang="en-MY" sz="2000" u="sng" dirty="0">
                <a:latin typeface="Sitka Banner" pitchFamily="2" charset="0"/>
                <a:hlinkClick r:id="rId2"/>
              </a:rPr>
              <a:t>https://api.spacexdata.com/v4/rockets/</a:t>
            </a:r>
            <a:r>
              <a:rPr lang="en-MY" sz="2000" u="sng" dirty="0">
                <a:latin typeface="Sitka Banner" pitchFamily="2" charset="0"/>
              </a:rPr>
              <a:t>.</a:t>
            </a:r>
          </a:p>
          <a:p>
            <a:pPr lvl="1"/>
            <a:r>
              <a:rPr lang="en-MY" sz="2000" dirty="0">
                <a:latin typeface="Sitka Banner" pitchFamily="2" charset="0"/>
              </a:rPr>
              <a:t>The API provides data about many types of rocket launches done by SpaceX, the data is therefore filtered to include only Falcon 9 launches.</a:t>
            </a:r>
          </a:p>
          <a:p>
            <a:pPr lvl="1"/>
            <a:r>
              <a:rPr lang="en-MY" sz="2000" dirty="0">
                <a:latin typeface="Sitka Banner" pitchFamily="2" charset="0"/>
              </a:rPr>
              <a:t>Every missing value in the data is replaced the mean </a:t>
            </a:r>
            <a:r>
              <a:rPr lang="en-US" sz="2000" dirty="0">
                <a:latin typeface="Sitka Banner" pitchFamily="2" charset="0"/>
              </a:rPr>
              <a:t>the column that the missing value belongs to. </a:t>
            </a:r>
          </a:p>
          <a:p>
            <a:pPr lvl="1"/>
            <a:r>
              <a:rPr lang="en-US" sz="2000" dirty="0">
                <a:latin typeface="Sitka Banner" pitchFamily="2" charset="0"/>
              </a:rPr>
              <a:t>We end up with 90 rows or instances and 17 columns or features. The picture below shows the first few rows of the data:</a:t>
            </a:r>
            <a:endParaRPr lang="en-US" sz="1400" dirty="0">
              <a:latin typeface="Sitka Banner" pitchFamily="2" charset="0"/>
            </a:endParaRP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latin typeface="Sitka Banner" pitchFamily="2" charset="0"/>
              </a:rPr>
              <a:t>Web scraping</a:t>
            </a:r>
          </a:p>
          <a:p>
            <a:pPr lvl="1"/>
            <a:r>
              <a:rPr lang="en-US" sz="2000" dirty="0">
                <a:latin typeface="Sitka Banner" pitchFamily="2" charset="0"/>
              </a:rPr>
              <a:t>The data is scraped from  </a:t>
            </a:r>
            <a:r>
              <a:rPr lang="en-MY" sz="2000" dirty="0">
                <a:latin typeface="Sitka Banner" pitchFamily="2" charset="0"/>
                <a:hlinkClick r:id="rId2"/>
              </a:rPr>
              <a:t>https://en.wikipedia.org/w/index.php?title=List_of_Falcon_9_and_Falcon_Heavy_launches&amp;oldid=1027686922</a:t>
            </a:r>
            <a:endParaRPr lang="en-MY" sz="2000" dirty="0">
              <a:latin typeface="Sitka Banner" pitchFamily="2" charset="0"/>
            </a:endParaRPr>
          </a:p>
          <a:p>
            <a:pPr lvl="1"/>
            <a:r>
              <a:rPr lang="en-MY" sz="2000" dirty="0">
                <a:latin typeface="Sitka Banner" pitchFamily="2" charset="0"/>
              </a:rPr>
              <a:t>The website contains only the data about Falcon 9 launches.</a:t>
            </a:r>
          </a:p>
          <a:p>
            <a:pPr lvl="1"/>
            <a:r>
              <a:rPr lang="en-US" sz="2000" dirty="0">
                <a:latin typeface="Sitka Banner" pitchFamily="2" charset="0"/>
              </a:rPr>
              <a:t>We end up with 121 rows or instances and 11 columns or features. The picture below shows the first few rows of the data:</a:t>
            </a:r>
            <a:endParaRPr lang="en-US" sz="1400" dirty="0">
              <a:latin typeface="Sitka Banner" pitchFamily="2" charset="0"/>
            </a:endParaRP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latin typeface="Sitka Banner" pitchFamily="2" charset="0"/>
              </a:rPr>
              <a:t>The data is later processed so that there are no missing entries and categorical features are encoded using one-hot encoding.</a:t>
            </a:r>
          </a:p>
          <a:p>
            <a:r>
              <a:rPr lang="en-US" sz="2400" dirty="0">
                <a:latin typeface="Sitka Banner" pitchFamily="2" charset="0"/>
              </a:rPr>
              <a:t>An extra column called ‘Class’ is also added to the data frame. The column ‘Class’ contains 0 if a given launch is failed and 1 if it is successful.</a:t>
            </a:r>
          </a:p>
          <a:p>
            <a:r>
              <a:rPr lang="en-US" sz="2400" dirty="0">
                <a:latin typeface="Sitka Banner" pitchFamily="2" charset="0"/>
              </a:rPr>
              <a:t>In the end, we end up with 90 rows or instances and 83 columns or features.</a:t>
            </a:r>
            <a:endParaRPr lang="en-US" sz="1800" dirty="0">
              <a:latin typeface="Sitka Banner" pitchFamily="2" charset="0"/>
            </a:endParaRPr>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latin typeface="Sitka Banner" pitchFamily="2" charset="0"/>
                <a:ea typeface="SimSun-ExtG" panose="02010609060101010101" pitchFamily="49" charset="-122"/>
              </a:rPr>
              <a:t>Pandas and NumPy</a:t>
            </a:r>
          </a:p>
          <a:p>
            <a:pPr lvl="1"/>
            <a:r>
              <a:rPr lang="en-US" sz="2000" dirty="0">
                <a:latin typeface="Sitka Banner" pitchFamily="2" charset="0"/>
                <a:ea typeface="SimSun-ExtG" panose="02010609060101010101" pitchFamily="49" charset="-122"/>
              </a:rPr>
              <a:t>Functions from the Pandas and NumPy libraries are used to derive basic information about the data collected, which includes:</a:t>
            </a:r>
          </a:p>
          <a:p>
            <a:pPr lvl="2"/>
            <a:r>
              <a:rPr lang="en-US" sz="1800" dirty="0">
                <a:latin typeface="Sitka Banner" pitchFamily="2" charset="0"/>
                <a:ea typeface="SimSun-ExtG" panose="02010609060101010101" pitchFamily="49" charset="-122"/>
              </a:rPr>
              <a:t>The number of launches on each launch site</a:t>
            </a:r>
          </a:p>
          <a:p>
            <a:pPr lvl="2"/>
            <a:r>
              <a:rPr lang="en-US" sz="1800" dirty="0">
                <a:latin typeface="Sitka Banner" pitchFamily="2" charset="0"/>
                <a:ea typeface="SimSun-ExtG" panose="02010609060101010101" pitchFamily="49" charset="-122"/>
              </a:rPr>
              <a:t>The number of occurrence of each orbit</a:t>
            </a:r>
          </a:p>
          <a:p>
            <a:pPr lvl="2"/>
            <a:r>
              <a:rPr lang="en-US" sz="1800" dirty="0">
                <a:latin typeface="Sitka Banner" pitchFamily="2" charset="0"/>
                <a:ea typeface="SimSun-ExtG" panose="02010609060101010101" pitchFamily="49" charset="-122"/>
              </a:rPr>
              <a:t>The number and occurrence of each mission outcome</a:t>
            </a:r>
          </a:p>
          <a:p>
            <a:r>
              <a:rPr lang="en-US" sz="2400" dirty="0">
                <a:latin typeface="Sitka Banner" pitchFamily="2" charset="0"/>
                <a:ea typeface="SimSun-ExtG" panose="02010609060101010101" pitchFamily="49" charset="-122"/>
              </a:rPr>
              <a:t>SQL</a:t>
            </a:r>
          </a:p>
          <a:p>
            <a:pPr lvl="1"/>
            <a:r>
              <a:rPr lang="en-US" sz="2000" dirty="0">
                <a:latin typeface="Sitka Banner" pitchFamily="2" charset="0"/>
                <a:ea typeface="SimSun-ExtG" panose="02010609060101010101" pitchFamily="49" charset="-122"/>
              </a:rPr>
              <a:t>The data is queried using SQL to answer several questions about the data such as:</a:t>
            </a:r>
          </a:p>
          <a:p>
            <a:pPr lvl="2"/>
            <a:r>
              <a:rPr lang="en-US" sz="1800" dirty="0">
                <a:latin typeface="Sitka Banner" pitchFamily="2" charset="0"/>
                <a:ea typeface="SimSun-ExtG" panose="02010609060101010101" pitchFamily="49" charset="-122"/>
              </a:rPr>
              <a:t>The names of the unique launch sites in the space mission</a:t>
            </a:r>
          </a:p>
          <a:p>
            <a:pPr lvl="2"/>
            <a:r>
              <a:rPr lang="en-US" sz="1800" dirty="0">
                <a:latin typeface="Sitka Banner" pitchFamily="2" charset="0"/>
                <a:ea typeface="SimSun-ExtG" panose="02010609060101010101" pitchFamily="49" charset="-122"/>
              </a:rPr>
              <a:t>The total payload mass carried by boosters launched by NASA (CRS)</a:t>
            </a:r>
          </a:p>
          <a:p>
            <a:pPr lvl="2"/>
            <a:r>
              <a:rPr lang="en-US" sz="1800" dirty="0">
                <a:latin typeface="Sitka Banner" pitchFamily="2" charset="0"/>
                <a:ea typeface="SimSun-ExtG" panose="02010609060101010101" pitchFamily="49" charset="-122"/>
              </a:rPr>
              <a:t>The average payload mass carried by booster version F9 v1.1</a:t>
            </a:r>
            <a:endParaRPr lang="en-US" sz="2600" dirty="0">
              <a:latin typeface="Sitka Banner" pitchFamily="2" charset="0"/>
              <a:ea typeface="SimSun-ExtG" panose="02010609060101010101" pitchFamily="49" charset="-122"/>
            </a:endParaRPr>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SimSun-ExtG" panose="02010609060101010101" pitchFamily="49" charset="-122"/>
                <a:ea typeface="SimSun-ExtG" panose="02010609060101010101" pitchFamily="49" charset="-122"/>
              </a:rPr>
              <a:t>METHODOLOGY</a:t>
            </a:r>
          </a:p>
          <a:p>
            <a:pPr>
              <a:spcBef>
                <a:spcPts val="500"/>
              </a:spcBef>
            </a:pPr>
            <a:r>
              <a:rPr lang="en-US" sz="3400" b="1" dirty="0">
                <a:solidFill>
                  <a:schemeClr val="bg1"/>
                </a:solidFill>
                <a:latin typeface="SimSun-ExtG" panose="02010609060101010101" pitchFamily="49" charset="-122"/>
                <a:ea typeface="SimSun-ExtG" panose="02010609060101010101" pitchFamily="49" charset="-122"/>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TotalTime>
  <Words>2074</Words>
  <Application>Microsoft Office PowerPoint</Application>
  <PresentationFormat>Widescreen</PresentationFormat>
  <Paragraphs>341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SimSun-ExtG</vt:lpstr>
      <vt:lpstr>Arial</vt:lpstr>
      <vt:lpstr>Calibri</vt:lpstr>
      <vt:lpstr>Calibri Light</vt:lpstr>
      <vt:lpstr>Sitka Banner</vt:lpstr>
      <vt:lpstr>Times New Roman</vt:lpstr>
      <vt:lpstr>Tw Cen MT Condensed</vt:lpstr>
      <vt:lpstr>Wingdings</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sang mini</cp:lastModifiedBy>
  <cp:revision>202</cp:revision>
  <dcterms:created xsi:type="dcterms:W3CDTF">2022-01-04T01:00:05Z</dcterms:created>
  <dcterms:modified xsi:type="dcterms:W3CDTF">2025-03-27T23:43:19Z</dcterms:modified>
</cp:coreProperties>
</file>